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4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5" r:id="rId4"/>
    <p:sldId id="276" r:id="rId5"/>
    <p:sldId id="295" r:id="rId6"/>
    <p:sldId id="282" r:id="rId7"/>
    <p:sldId id="30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69" r:id="rId18"/>
    <p:sldId id="294" r:id="rId19"/>
    <p:sldId id="296" r:id="rId20"/>
    <p:sldId id="297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25D77-E8F0-4BB4-BF5B-46A6ADA67D2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118C4D55-ED12-41E4-ABD8-F698836A6BF3}">
      <dgm:prSet phldrT="[Text]"/>
      <dgm:spPr/>
      <dgm:t>
        <a:bodyPr/>
        <a:lstStyle/>
        <a:p>
          <a:r>
            <a:rPr lang="bg-BG" dirty="0" smtClean="0"/>
            <a:t>Дончо</a:t>
          </a:r>
          <a:endParaRPr lang="bg-BG" dirty="0"/>
        </a:p>
      </dgm:t>
    </dgm:pt>
    <dgm:pt modelId="{B71FFA27-B6AE-4660-8B0A-08ED3D4570DB}" type="parTrans" cxnId="{0CCF9C94-31B8-47AC-BB4C-344ADC2D48FD}">
      <dgm:prSet/>
      <dgm:spPr/>
      <dgm:t>
        <a:bodyPr/>
        <a:lstStyle/>
        <a:p>
          <a:endParaRPr lang="bg-BG"/>
        </a:p>
      </dgm:t>
    </dgm:pt>
    <dgm:pt modelId="{E07021D7-CEA0-4045-A010-4594A33A311A}" type="sibTrans" cxnId="{0CCF9C94-31B8-47AC-BB4C-344ADC2D48FD}">
      <dgm:prSet/>
      <dgm:spPr/>
      <dgm:t>
        <a:bodyPr/>
        <a:lstStyle/>
        <a:p>
          <a:endParaRPr lang="bg-BG"/>
        </a:p>
      </dgm:t>
    </dgm:pt>
    <dgm:pt modelId="{AB7DD77D-17F9-4F82-A14E-2F1FFE3D53D6}">
      <dgm:prSet phldrT="[Text]"/>
      <dgm:spPr/>
      <dgm:t>
        <a:bodyPr/>
        <a:lstStyle/>
        <a:p>
          <a:r>
            <a:rPr lang="en-US" dirty="0" smtClean="0"/>
            <a:t>Raspberry Pi – </a:t>
          </a:r>
          <a:r>
            <a:rPr lang="bg-BG" dirty="0" smtClean="0"/>
            <a:t>хардуерно проектиране</a:t>
          </a:r>
          <a:endParaRPr lang="bg-BG" dirty="0"/>
        </a:p>
      </dgm:t>
    </dgm:pt>
    <dgm:pt modelId="{A7409D1B-C728-45D5-9891-8BFD113E666E}" type="parTrans" cxnId="{FD5EDAE6-54B6-4A09-BA3D-2F88140E0C71}">
      <dgm:prSet/>
      <dgm:spPr/>
      <dgm:t>
        <a:bodyPr/>
        <a:lstStyle/>
        <a:p>
          <a:endParaRPr lang="bg-BG"/>
        </a:p>
      </dgm:t>
    </dgm:pt>
    <dgm:pt modelId="{9039AD4D-951C-43B4-BD87-B6EE4E496004}" type="sibTrans" cxnId="{FD5EDAE6-54B6-4A09-BA3D-2F88140E0C71}">
      <dgm:prSet/>
      <dgm:spPr/>
      <dgm:t>
        <a:bodyPr/>
        <a:lstStyle/>
        <a:p>
          <a:endParaRPr lang="bg-BG"/>
        </a:p>
      </dgm:t>
    </dgm:pt>
    <dgm:pt modelId="{F6E5954D-5ECC-4D75-88C5-242A35C9F729}">
      <dgm:prSet phldrT="[Text]"/>
      <dgm:spPr/>
      <dgm:t>
        <a:bodyPr/>
        <a:lstStyle/>
        <a:p>
          <a:r>
            <a:rPr lang="bg-BG" dirty="0" smtClean="0"/>
            <a:t>Драгомир</a:t>
          </a:r>
          <a:endParaRPr lang="bg-BG" dirty="0"/>
        </a:p>
      </dgm:t>
    </dgm:pt>
    <dgm:pt modelId="{A951E995-0CF5-49BA-B221-2D182081BD63}" type="parTrans" cxnId="{9677522F-09D3-4B55-AA3E-985A01E4A815}">
      <dgm:prSet/>
      <dgm:spPr/>
      <dgm:t>
        <a:bodyPr/>
        <a:lstStyle/>
        <a:p>
          <a:endParaRPr lang="bg-BG"/>
        </a:p>
      </dgm:t>
    </dgm:pt>
    <dgm:pt modelId="{931B2285-ACE2-4366-897B-D11BA7913F7D}" type="sibTrans" cxnId="{9677522F-09D3-4B55-AA3E-985A01E4A815}">
      <dgm:prSet/>
      <dgm:spPr/>
      <dgm:t>
        <a:bodyPr/>
        <a:lstStyle/>
        <a:p>
          <a:endParaRPr lang="bg-BG"/>
        </a:p>
      </dgm:t>
    </dgm:pt>
    <dgm:pt modelId="{E1C9B360-BD0A-4A8F-8160-1CBA162BD80D}">
      <dgm:prSet phldrT="[Text]"/>
      <dgm:spPr/>
      <dgm:t>
        <a:bodyPr/>
        <a:lstStyle/>
        <a:p>
          <a:r>
            <a:rPr lang="en-US" dirty="0" smtClean="0"/>
            <a:t>Client Web – </a:t>
          </a:r>
          <a:r>
            <a:rPr lang="bg-BG" dirty="0" smtClean="0"/>
            <a:t>Потребителски интерфейс на клиент</a:t>
          </a:r>
          <a:endParaRPr lang="bg-BG" dirty="0"/>
        </a:p>
      </dgm:t>
    </dgm:pt>
    <dgm:pt modelId="{0B8F0ECD-F9F1-4252-99B9-2E1209E7F8CE}" type="parTrans" cxnId="{20FECB6B-0FE6-4317-8C66-8C6932AABCDA}">
      <dgm:prSet/>
      <dgm:spPr/>
      <dgm:t>
        <a:bodyPr/>
        <a:lstStyle/>
        <a:p>
          <a:endParaRPr lang="bg-BG"/>
        </a:p>
      </dgm:t>
    </dgm:pt>
    <dgm:pt modelId="{657CEB69-3B55-4D39-939B-4E87A8BD6417}" type="sibTrans" cxnId="{20FECB6B-0FE6-4317-8C66-8C6932AABCDA}">
      <dgm:prSet/>
      <dgm:spPr/>
      <dgm:t>
        <a:bodyPr/>
        <a:lstStyle/>
        <a:p>
          <a:endParaRPr lang="bg-BG"/>
        </a:p>
      </dgm:t>
    </dgm:pt>
    <dgm:pt modelId="{164C1EA0-768F-4A07-92FC-39E3F608E21B}">
      <dgm:prSet phldrT="[Text]"/>
      <dgm:spPr/>
      <dgm:t>
        <a:bodyPr/>
        <a:lstStyle/>
        <a:p>
          <a:r>
            <a:rPr lang="en-US" dirty="0" smtClean="0"/>
            <a:t>Admin Panel – </a:t>
          </a:r>
          <a:r>
            <a:rPr lang="bg-BG" dirty="0" err="1" smtClean="0"/>
            <a:t>Админски</a:t>
          </a:r>
          <a:r>
            <a:rPr lang="bg-BG" dirty="0" smtClean="0"/>
            <a:t> интерфейс</a:t>
          </a:r>
          <a:endParaRPr lang="bg-BG" dirty="0"/>
        </a:p>
      </dgm:t>
    </dgm:pt>
    <dgm:pt modelId="{A30EA099-F319-4884-8D60-3B504020EAEA}" type="parTrans" cxnId="{468BD69E-F71F-49B1-B607-66A2AF075075}">
      <dgm:prSet/>
      <dgm:spPr/>
      <dgm:t>
        <a:bodyPr/>
        <a:lstStyle/>
        <a:p>
          <a:endParaRPr lang="bg-BG"/>
        </a:p>
      </dgm:t>
    </dgm:pt>
    <dgm:pt modelId="{FFC3BD36-BFD1-408B-B5EB-C9669F1AA207}" type="sibTrans" cxnId="{468BD69E-F71F-49B1-B607-66A2AF075075}">
      <dgm:prSet/>
      <dgm:spPr/>
      <dgm:t>
        <a:bodyPr/>
        <a:lstStyle/>
        <a:p>
          <a:endParaRPr lang="bg-BG"/>
        </a:p>
      </dgm:t>
    </dgm:pt>
    <dgm:pt modelId="{BB4636E3-5A59-4B1C-BD62-F8AE8EDD0E6B}">
      <dgm:prSet phldrT="[Text]"/>
      <dgm:spPr/>
      <dgm:t>
        <a:bodyPr/>
        <a:lstStyle/>
        <a:p>
          <a:r>
            <a:rPr lang="bg-BG" dirty="0" smtClean="0"/>
            <a:t>Кристиян</a:t>
          </a:r>
          <a:endParaRPr lang="bg-BG" dirty="0"/>
        </a:p>
      </dgm:t>
    </dgm:pt>
    <dgm:pt modelId="{A1565E9F-3AE1-421E-AD4E-0D86BC1C77CE}" type="parTrans" cxnId="{DA0545D2-4B5B-4E2C-A096-B57A5F6887C2}">
      <dgm:prSet/>
      <dgm:spPr/>
      <dgm:t>
        <a:bodyPr/>
        <a:lstStyle/>
        <a:p>
          <a:endParaRPr lang="bg-BG"/>
        </a:p>
      </dgm:t>
    </dgm:pt>
    <dgm:pt modelId="{CD3EDA95-96F9-4A91-B6DA-39B37EA06A38}" type="sibTrans" cxnId="{DA0545D2-4B5B-4E2C-A096-B57A5F6887C2}">
      <dgm:prSet/>
      <dgm:spPr/>
      <dgm:t>
        <a:bodyPr/>
        <a:lstStyle/>
        <a:p>
          <a:endParaRPr lang="bg-BG"/>
        </a:p>
      </dgm:t>
    </dgm:pt>
    <dgm:pt modelId="{AF43EBD9-89F4-4DC9-835A-2A10E8367B87}">
      <dgm:prSet phldrT="[Text]"/>
      <dgm:spPr/>
      <dgm:t>
        <a:bodyPr/>
        <a:lstStyle/>
        <a:p>
          <a:r>
            <a:rPr lang="en-US" dirty="0" smtClean="0"/>
            <a:t>Manual Override</a:t>
          </a:r>
          <a:r>
            <a:rPr lang="bg-BG" dirty="0" smtClean="0"/>
            <a:t>-Ръчна конфигурация на настройките на </a:t>
          </a:r>
          <a:r>
            <a:rPr lang="en-US" dirty="0" smtClean="0"/>
            <a:t>Raspberry Pi</a:t>
          </a:r>
          <a:endParaRPr lang="bg-BG" dirty="0"/>
        </a:p>
      </dgm:t>
    </dgm:pt>
    <dgm:pt modelId="{9031F196-6EAD-4E48-8A10-75122B6643C5}" type="parTrans" cxnId="{198A44CE-8F31-4112-A174-37725DA6469F}">
      <dgm:prSet/>
      <dgm:spPr/>
      <dgm:t>
        <a:bodyPr/>
        <a:lstStyle/>
        <a:p>
          <a:endParaRPr lang="bg-BG"/>
        </a:p>
      </dgm:t>
    </dgm:pt>
    <dgm:pt modelId="{E1CB0305-F0D8-4EC8-BFF5-BF9B883B90D9}" type="sibTrans" cxnId="{198A44CE-8F31-4112-A174-37725DA6469F}">
      <dgm:prSet/>
      <dgm:spPr/>
      <dgm:t>
        <a:bodyPr/>
        <a:lstStyle/>
        <a:p>
          <a:endParaRPr lang="bg-BG"/>
        </a:p>
      </dgm:t>
    </dgm:pt>
    <dgm:pt modelId="{FAA10B86-5FD2-4312-A485-36B37705300C}">
      <dgm:prSet phldrT="[Text]"/>
      <dgm:spPr/>
      <dgm:t>
        <a:bodyPr/>
        <a:lstStyle/>
        <a:p>
          <a:r>
            <a:rPr lang="en-US" dirty="0" smtClean="0"/>
            <a:t>LIRC-Open Source </a:t>
          </a:r>
          <a:r>
            <a:rPr lang="bg-BG" dirty="0" smtClean="0"/>
            <a:t>пакет за приемане и възпроизвеждане на сигнали в инфрачервената област</a:t>
          </a:r>
          <a:endParaRPr lang="bg-BG" dirty="0"/>
        </a:p>
      </dgm:t>
    </dgm:pt>
    <dgm:pt modelId="{AB12583E-6311-4AAA-9B00-01A93B40E2F4}" type="parTrans" cxnId="{29BC10D9-3F66-448C-885C-4A2039CDE2D8}">
      <dgm:prSet/>
      <dgm:spPr/>
      <dgm:t>
        <a:bodyPr/>
        <a:lstStyle/>
        <a:p>
          <a:endParaRPr lang="bg-BG"/>
        </a:p>
      </dgm:t>
    </dgm:pt>
    <dgm:pt modelId="{C76C8941-9748-4C97-AB1A-B8D386B14C0F}" type="sibTrans" cxnId="{29BC10D9-3F66-448C-885C-4A2039CDE2D8}">
      <dgm:prSet/>
      <dgm:spPr/>
      <dgm:t>
        <a:bodyPr/>
        <a:lstStyle/>
        <a:p>
          <a:endParaRPr lang="bg-BG"/>
        </a:p>
      </dgm:t>
    </dgm:pt>
    <dgm:pt modelId="{F1504ADB-2356-432D-BE86-1CC134587529}">
      <dgm:prSet phldrT="[Text]"/>
      <dgm:spPr/>
      <dgm:t>
        <a:bodyPr/>
        <a:lstStyle/>
        <a:p>
          <a:r>
            <a:rPr lang="en-US" dirty="0" smtClean="0"/>
            <a:t>Main.py</a:t>
          </a:r>
          <a:r>
            <a:rPr lang="bg-BG" dirty="0" smtClean="0"/>
            <a:t>-Началната точка на проекта</a:t>
          </a:r>
          <a:endParaRPr lang="bg-BG" dirty="0"/>
        </a:p>
      </dgm:t>
    </dgm:pt>
    <dgm:pt modelId="{55BC668D-0A2C-4399-A282-E80D55457F01}" type="parTrans" cxnId="{CBE8F1A9-50A3-4D91-BF59-4A89D8F77104}">
      <dgm:prSet/>
      <dgm:spPr/>
      <dgm:t>
        <a:bodyPr/>
        <a:lstStyle/>
        <a:p>
          <a:endParaRPr lang="bg-BG"/>
        </a:p>
      </dgm:t>
    </dgm:pt>
    <dgm:pt modelId="{AE2D930C-737D-4DF8-A3A2-2420B8F7CDA2}" type="sibTrans" cxnId="{CBE8F1A9-50A3-4D91-BF59-4A89D8F77104}">
      <dgm:prSet/>
      <dgm:spPr/>
      <dgm:t>
        <a:bodyPr/>
        <a:lstStyle/>
        <a:p>
          <a:endParaRPr lang="bg-BG"/>
        </a:p>
      </dgm:t>
    </dgm:pt>
    <dgm:pt modelId="{4C3CE3FB-F4D6-429A-85AF-ADF583D363F2}">
      <dgm:prSet phldrT="[Text]"/>
      <dgm:spPr/>
      <dgm:t>
        <a:bodyPr/>
        <a:lstStyle/>
        <a:p>
          <a:r>
            <a:rPr lang="en-US" dirty="0" smtClean="0"/>
            <a:t>Parse.com Cloud code </a:t>
          </a:r>
          <a:r>
            <a:rPr lang="bg-BG" dirty="0" smtClean="0"/>
            <a:t>и проектиране на БД</a:t>
          </a:r>
          <a:endParaRPr lang="bg-BG" dirty="0"/>
        </a:p>
      </dgm:t>
    </dgm:pt>
    <dgm:pt modelId="{315CFF3C-1B57-4CA4-AF1F-2C8F2B952562}" type="parTrans" cxnId="{42C2D02D-3F90-4568-8AA6-CF117782E9AD}">
      <dgm:prSet/>
      <dgm:spPr/>
      <dgm:t>
        <a:bodyPr/>
        <a:lstStyle/>
        <a:p>
          <a:endParaRPr lang="bg-BG"/>
        </a:p>
      </dgm:t>
    </dgm:pt>
    <dgm:pt modelId="{8D6559D2-7BE7-4E6D-B3CC-8214F97804A3}" type="sibTrans" cxnId="{42C2D02D-3F90-4568-8AA6-CF117782E9AD}">
      <dgm:prSet/>
      <dgm:spPr/>
      <dgm:t>
        <a:bodyPr/>
        <a:lstStyle/>
        <a:p>
          <a:endParaRPr lang="bg-BG"/>
        </a:p>
      </dgm:t>
    </dgm:pt>
    <dgm:pt modelId="{F7DE4F85-664A-4F76-849F-97C5A0E68807}">
      <dgm:prSet phldrT="[Text]"/>
      <dgm:spPr/>
      <dgm:t>
        <a:bodyPr/>
        <a:lstStyle/>
        <a:p>
          <a:r>
            <a:rPr lang="en-US" dirty="0" smtClean="0"/>
            <a:t>Sensor(pot_once.py) and Output</a:t>
          </a:r>
          <a:r>
            <a:rPr lang="bg-BG" dirty="0" smtClean="0"/>
            <a:t>(</a:t>
          </a:r>
          <a:r>
            <a:rPr lang="en-US" dirty="0" smtClean="0"/>
            <a:t>test.py)</a:t>
          </a:r>
          <a:endParaRPr lang="bg-BG" dirty="0"/>
        </a:p>
      </dgm:t>
    </dgm:pt>
    <dgm:pt modelId="{D46EDA18-3BE5-4555-A7A1-DE2CA915E44F}" type="parTrans" cxnId="{A83230DA-7A12-4C4C-9153-F9DF20326365}">
      <dgm:prSet/>
      <dgm:spPr/>
      <dgm:t>
        <a:bodyPr/>
        <a:lstStyle/>
        <a:p>
          <a:endParaRPr lang="bg-BG"/>
        </a:p>
      </dgm:t>
    </dgm:pt>
    <dgm:pt modelId="{E3D86E89-FD59-4C33-992E-266C80EFB250}" type="sibTrans" cxnId="{A83230DA-7A12-4C4C-9153-F9DF20326365}">
      <dgm:prSet/>
      <dgm:spPr/>
      <dgm:t>
        <a:bodyPr/>
        <a:lstStyle/>
        <a:p>
          <a:endParaRPr lang="bg-BG"/>
        </a:p>
      </dgm:t>
    </dgm:pt>
    <dgm:pt modelId="{283D9B2F-7DC3-4800-94DB-94F186FF2DF9}">
      <dgm:prSet phldrT="[Text]"/>
      <dgm:spPr/>
      <dgm:t>
        <a:bodyPr/>
        <a:lstStyle/>
        <a:p>
          <a:r>
            <a:rPr lang="bg-BG" dirty="0" smtClean="0"/>
            <a:t>Комбиниране и отстраняване на грешки</a:t>
          </a:r>
          <a:endParaRPr lang="bg-BG" dirty="0"/>
        </a:p>
      </dgm:t>
    </dgm:pt>
    <dgm:pt modelId="{5185BC39-8AFE-445B-BA64-7BCBE7092111}" type="parTrans" cxnId="{83580244-5F1C-4296-A2AD-1F999955BB3E}">
      <dgm:prSet/>
      <dgm:spPr/>
      <dgm:t>
        <a:bodyPr/>
        <a:lstStyle/>
        <a:p>
          <a:endParaRPr lang="bg-BG"/>
        </a:p>
      </dgm:t>
    </dgm:pt>
    <dgm:pt modelId="{B2D08BD6-1C75-40DC-A0DF-A66A8399DB27}" type="sibTrans" cxnId="{83580244-5F1C-4296-A2AD-1F999955BB3E}">
      <dgm:prSet/>
      <dgm:spPr/>
      <dgm:t>
        <a:bodyPr/>
        <a:lstStyle/>
        <a:p>
          <a:endParaRPr lang="bg-BG"/>
        </a:p>
      </dgm:t>
    </dgm:pt>
    <dgm:pt modelId="{E6A29CCF-4A0D-4FDC-9482-F99EAA7EC3E7}" type="pres">
      <dgm:prSet presAssocID="{7F925D77-E8F0-4BB4-BF5B-46A6ADA67D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D2E3D015-0C5A-4A1C-99A2-DC57E04CBF11}" type="pres">
      <dgm:prSet presAssocID="{118C4D55-ED12-41E4-ABD8-F698836A6BF3}" presName="linNode" presStyleCnt="0"/>
      <dgm:spPr/>
    </dgm:pt>
    <dgm:pt modelId="{5E0D7186-E18E-48A6-A39F-B336D5EA797B}" type="pres">
      <dgm:prSet presAssocID="{118C4D55-ED12-41E4-ABD8-F698836A6BF3}" presName="parentText" presStyleLbl="node1" presStyleIdx="0" presStyleCnt="3" custScaleX="58912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EFA166D-B9E9-48AE-94EB-6E521D4E2B58}" type="pres">
      <dgm:prSet presAssocID="{118C4D55-ED12-41E4-ABD8-F698836A6BF3}" presName="descendantText" presStyleLbl="alignAccFollowNode1" presStyleIdx="0" presStyleCnt="3" custScaleX="12582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0F1D9B3-A790-43BE-B431-B9E0F9980439}" type="pres">
      <dgm:prSet presAssocID="{E07021D7-CEA0-4045-A010-4594A33A311A}" presName="sp" presStyleCnt="0"/>
      <dgm:spPr/>
    </dgm:pt>
    <dgm:pt modelId="{B116B555-01B6-45D3-BAD7-B89E698BE9DD}" type="pres">
      <dgm:prSet presAssocID="{F6E5954D-5ECC-4D75-88C5-242A35C9F729}" presName="linNode" presStyleCnt="0"/>
      <dgm:spPr/>
    </dgm:pt>
    <dgm:pt modelId="{4ADF8EDD-FC8F-4E5B-8D03-DA65C4C40DBB}" type="pres">
      <dgm:prSet presAssocID="{F6E5954D-5ECC-4D75-88C5-242A35C9F729}" presName="parentText" presStyleLbl="node1" presStyleIdx="1" presStyleCnt="3" custScaleX="60428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096297E-27EB-4466-89AA-B39E53485A8D}" type="pres">
      <dgm:prSet presAssocID="{F6E5954D-5ECC-4D75-88C5-242A35C9F729}" presName="descendantText" presStyleLbl="alignAccFollowNode1" presStyleIdx="1" presStyleCnt="3" custScaleX="12582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D64944FE-A550-4152-8256-1DC2962B37D2}" type="pres">
      <dgm:prSet presAssocID="{931B2285-ACE2-4366-897B-D11BA7913F7D}" presName="sp" presStyleCnt="0"/>
      <dgm:spPr/>
    </dgm:pt>
    <dgm:pt modelId="{588A7CFF-7D58-4CEC-A86E-A7D82B6E0C47}" type="pres">
      <dgm:prSet presAssocID="{BB4636E3-5A59-4B1C-BD62-F8AE8EDD0E6B}" presName="linNode" presStyleCnt="0"/>
      <dgm:spPr/>
    </dgm:pt>
    <dgm:pt modelId="{EBE379D1-884F-4353-860B-3182EB36337A}" type="pres">
      <dgm:prSet presAssocID="{BB4636E3-5A59-4B1C-BD62-F8AE8EDD0E6B}" presName="parentText" presStyleLbl="node1" presStyleIdx="2" presStyleCnt="3" custScaleX="59458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61BDCE94-B9F0-4DA0-AAC2-D6D99F988E6C}" type="pres">
      <dgm:prSet presAssocID="{BB4636E3-5A59-4B1C-BD62-F8AE8EDD0E6B}" presName="descendantText" presStyleLbl="alignAccFollowNode1" presStyleIdx="2" presStyleCnt="3" custScaleX="12582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8C9A6C20-61F7-4B87-94FF-B39742D026AE}" type="presOf" srcId="{F1504ADB-2356-432D-BE86-1CC134587529}" destId="{61BDCE94-B9F0-4DA0-AAC2-D6D99F988E6C}" srcOrd="0" destOrd="2" presId="urn:microsoft.com/office/officeart/2005/8/layout/vList5"/>
    <dgm:cxn modelId="{2CEF2475-DF43-45DF-BBE1-CD054F8334E8}" type="presOf" srcId="{AF43EBD9-89F4-4DC9-835A-2A10E8367B87}" destId="{61BDCE94-B9F0-4DA0-AAC2-D6D99F988E6C}" srcOrd="0" destOrd="0" presId="urn:microsoft.com/office/officeart/2005/8/layout/vList5"/>
    <dgm:cxn modelId="{258E3ECA-6EE8-4F28-B79E-24ECAE3EEB25}" type="presOf" srcId="{164C1EA0-768F-4A07-92FC-39E3F608E21B}" destId="{0096297E-27EB-4466-89AA-B39E53485A8D}" srcOrd="0" destOrd="1" presId="urn:microsoft.com/office/officeart/2005/8/layout/vList5"/>
    <dgm:cxn modelId="{D077A6EC-260D-4119-8E43-B999DFF5F13B}" type="presOf" srcId="{283D9B2F-7DC3-4800-94DB-94F186FF2DF9}" destId="{2EFA166D-B9E9-48AE-94EB-6E521D4E2B58}" srcOrd="0" destOrd="2" presId="urn:microsoft.com/office/officeart/2005/8/layout/vList5"/>
    <dgm:cxn modelId="{42C2D02D-3F90-4568-8AA6-CF117782E9AD}" srcId="{F6E5954D-5ECC-4D75-88C5-242A35C9F729}" destId="{4C3CE3FB-F4D6-429A-85AF-ADF583D363F2}" srcOrd="2" destOrd="0" parTransId="{315CFF3C-1B57-4CA4-AF1F-2C8F2B952562}" sibTransId="{8D6559D2-7BE7-4E6D-B3CC-8214F97804A3}"/>
    <dgm:cxn modelId="{29BC10D9-3F66-448C-885C-4A2039CDE2D8}" srcId="{BB4636E3-5A59-4B1C-BD62-F8AE8EDD0E6B}" destId="{FAA10B86-5FD2-4312-A485-36B37705300C}" srcOrd="1" destOrd="0" parTransId="{AB12583E-6311-4AAA-9B00-01A93B40E2F4}" sibTransId="{C76C8941-9748-4C97-AB1A-B8D386B14C0F}"/>
    <dgm:cxn modelId="{D4CFFB57-A68D-496A-8351-0C5D5EDA9F2F}" type="presOf" srcId="{F6E5954D-5ECC-4D75-88C5-242A35C9F729}" destId="{4ADF8EDD-FC8F-4E5B-8D03-DA65C4C40DBB}" srcOrd="0" destOrd="0" presId="urn:microsoft.com/office/officeart/2005/8/layout/vList5"/>
    <dgm:cxn modelId="{0CCF9C94-31B8-47AC-BB4C-344ADC2D48FD}" srcId="{7F925D77-E8F0-4BB4-BF5B-46A6ADA67D2C}" destId="{118C4D55-ED12-41E4-ABD8-F698836A6BF3}" srcOrd="0" destOrd="0" parTransId="{B71FFA27-B6AE-4660-8B0A-08ED3D4570DB}" sibTransId="{E07021D7-CEA0-4045-A010-4594A33A311A}"/>
    <dgm:cxn modelId="{A83230DA-7A12-4C4C-9153-F9DF20326365}" srcId="{118C4D55-ED12-41E4-ABD8-F698836A6BF3}" destId="{F7DE4F85-664A-4F76-849F-97C5A0E68807}" srcOrd="1" destOrd="0" parTransId="{D46EDA18-3BE5-4555-A7A1-DE2CA915E44F}" sibTransId="{E3D86E89-FD59-4C33-992E-266C80EFB250}"/>
    <dgm:cxn modelId="{83580244-5F1C-4296-A2AD-1F999955BB3E}" srcId="{118C4D55-ED12-41E4-ABD8-F698836A6BF3}" destId="{283D9B2F-7DC3-4800-94DB-94F186FF2DF9}" srcOrd="2" destOrd="0" parTransId="{5185BC39-8AFE-445B-BA64-7BCBE7092111}" sibTransId="{B2D08BD6-1C75-40DC-A0DF-A66A8399DB27}"/>
    <dgm:cxn modelId="{3692C5D8-CE71-490A-93D4-17B6E3D902B0}" type="presOf" srcId="{118C4D55-ED12-41E4-ABD8-F698836A6BF3}" destId="{5E0D7186-E18E-48A6-A39F-B336D5EA797B}" srcOrd="0" destOrd="0" presId="urn:microsoft.com/office/officeart/2005/8/layout/vList5"/>
    <dgm:cxn modelId="{E647E790-65CC-401F-A2D4-8F88369C113D}" type="presOf" srcId="{AB7DD77D-17F9-4F82-A14E-2F1FFE3D53D6}" destId="{2EFA166D-B9E9-48AE-94EB-6E521D4E2B58}" srcOrd="0" destOrd="0" presId="urn:microsoft.com/office/officeart/2005/8/layout/vList5"/>
    <dgm:cxn modelId="{9677522F-09D3-4B55-AA3E-985A01E4A815}" srcId="{7F925D77-E8F0-4BB4-BF5B-46A6ADA67D2C}" destId="{F6E5954D-5ECC-4D75-88C5-242A35C9F729}" srcOrd="1" destOrd="0" parTransId="{A951E995-0CF5-49BA-B221-2D182081BD63}" sibTransId="{931B2285-ACE2-4366-897B-D11BA7913F7D}"/>
    <dgm:cxn modelId="{20E3C6C2-2ED0-49A4-82E8-543637EF3312}" type="presOf" srcId="{7F925D77-E8F0-4BB4-BF5B-46A6ADA67D2C}" destId="{E6A29CCF-4A0D-4FDC-9482-F99EAA7EC3E7}" srcOrd="0" destOrd="0" presId="urn:microsoft.com/office/officeart/2005/8/layout/vList5"/>
    <dgm:cxn modelId="{A1F4C987-CDB5-4950-992C-DC45B97AA855}" type="presOf" srcId="{4C3CE3FB-F4D6-429A-85AF-ADF583D363F2}" destId="{0096297E-27EB-4466-89AA-B39E53485A8D}" srcOrd="0" destOrd="2" presId="urn:microsoft.com/office/officeart/2005/8/layout/vList5"/>
    <dgm:cxn modelId="{CBE8F1A9-50A3-4D91-BF59-4A89D8F77104}" srcId="{BB4636E3-5A59-4B1C-BD62-F8AE8EDD0E6B}" destId="{F1504ADB-2356-432D-BE86-1CC134587529}" srcOrd="2" destOrd="0" parTransId="{55BC668D-0A2C-4399-A282-E80D55457F01}" sibTransId="{AE2D930C-737D-4DF8-A3A2-2420B8F7CDA2}"/>
    <dgm:cxn modelId="{DA0545D2-4B5B-4E2C-A096-B57A5F6887C2}" srcId="{7F925D77-E8F0-4BB4-BF5B-46A6ADA67D2C}" destId="{BB4636E3-5A59-4B1C-BD62-F8AE8EDD0E6B}" srcOrd="2" destOrd="0" parTransId="{A1565E9F-3AE1-421E-AD4E-0D86BC1C77CE}" sibTransId="{CD3EDA95-96F9-4A91-B6DA-39B37EA06A38}"/>
    <dgm:cxn modelId="{4CFB6D13-2957-4A90-B0EE-415E6DA3C545}" type="presOf" srcId="{F7DE4F85-664A-4F76-849F-97C5A0E68807}" destId="{2EFA166D-B9E9-48AE-94EB-6E521D4E2B58}" srcOrd="0" destOrd="1" presId="urn:microsoft.com/office/officeart/2005/8/layout/vList5"/>
    <dgm:cxn modelId="{468BD69E-F71F-49B1-B607-66A2AF075075}" srcId="{F6E5954D-5ECC-4D75-88C5-242A35C9F729}" destId="{164C1EA0-768F-4A07-92FC-39E3F608E21B}" srcOrd="1" destOrd="0" parTransId="{A30EA099-F319-4884-8D60-3B504020EAEA}" sibTransId="{FFC3BD36-BFD1-408B-B5EB-C9669F1AA207}"/>
    <dgm:cxn modelId="{20FECB6B-0FE6-4317-8C66-8C6932AABCDA}" srcId="{F6E5954D-5ECC-4D75-88C5-242A35C9F729}" destId="{E1C9B360-BD0A-4A8F-8160-1CBA162BD80D}" srcOrd="0" destOrd="0" parTransId="{0B8F0ECD-F9F1-4252-99B9-2E1209E7F8CE}" sibTransId="{657CEB69-3B55-4D39-939B-4E87A8BD6417}"/>
    <dgm:cxn modelId="{8B54E467-CFC1-4DE6-A204-D3532E083C5F}" type="presOf" srcId="{E1C9B360-BD0A-4A8F-8160-1CBA162BD80D}" destId="{0096297E-27EB-4466-89AA-B39E53485A8D}" srcOrd="0" destOrd="0" presId="urn:microsoft.com/office/officeart/2005/8/layout/vList5"/>
    <dgm:cxn modelId="{EFFA3FFE-3F25-4DB4-857D-6508D0C15038}" type="presOf" srcId="{BB4636E3-5A59-4B1C-BD62-F8AE8EDD0E6B}" destId="{EBE379D1-884F-4353-860B-3182EB36337A}" srcOrd="0" destOrd="0" presId="urn:microsoft.com/office/officeart/2005/8/layout/vList5"/>
    <dgm:cxn modelId="{198A44CE-8F31-4112-A174-37725DA6469F}" srcId="{BB4636E3-5A59-4B1C-BD62-F8AE8EDD0E6B}" destId="{AF43EBD9-89F4-4DC9-835A-2A10E8367B87}" srcOrd="0" destOrd="0" parTransId="{9031F196-6EAD-4E48-8A10-75122B6643C5}" sibTransId="{E1CB0305-F0D8-4EC8-BFF5-BF9B883B90D9}"/>
    <dgm:cxn modelId="{047BA957-CC18-48BF-B54D-866B5ED6E0FF}" type="presOf" srcId="{FAA10B86-5FD2-4312-A485-36B37705300C}" destId="{61BDCE94-B9F0-4DA0-AAC2-D6D99F988E6C}" srcOrd="0" destOrd="1" presId="urn:microsoft.com/office/officeart/2005/8/layout/vList5"/>
    <dgm:cxn modelId="{FD5EDAE6-54B6-4A09-BA3D-2F88140E0C71}" srcId="{118C4D55-ED12-41E4-ABD8-F698836A6BF3}" destId="{AB7DD77D-17F9-4F82-A14E-2F1FFE3D53D6}" srcOrd="0" destOrd="0" parTransId="{A7409D1B-C728-45D5-9891-8BFD113E666E}" sibTransId="{9039AD4D-951C-43B4-BD87-B6EE4E496004}"/>
    <dgm:cxn modelId="{33803D92-40C8-4A57-B868-823D1CCF00C5}" type="presParOf" srcId="{E6A29CCF-4A0D-4FDC-9482-F99EAA7EC3E7}" destId="{D2E3D015-0C5A-4A1C-99A2-DC57E04CBF11}" srcOrd="0" destOrd="0" presId="urn:microsoft.com/office/officeart/2005/8/layout/vList5"/>
    <dgm:cxn modelId="{F90A3C6A-F7E5-4E93-871C-8F97428206D3}" type="presParOf" srcId="{D2E3D015-0C5A-4A1C-99A2-DC57E04CBF11}" destId="{5E0D7186-E18E-48A6-A39F-B336D5EA797B}" srcOrd="0" destOrd="0" presId="urn:microsoft.com/office/officeart/2005/8/layout/vList5"/>
    <dgm:cxn modelId="{A6696145-6DE1-443F-A86C-6DD5BAA49B0D}" type="presParOf" srcId="{D2E3D015-0C5A-4A1C-99A2-DC57E04CBF11}" destId="{2EFA166D-B9E9-48AE-94EB-6E521D4E2B58}" srcOrd="1" destOrd="0" presId="urn:microsoft.com/office/officeart/2005/8/layout/vList5"/>
    <dgm:cxn modelId="{F4622538-C017-4CF8-A129-1DA2049EC757}" type="presParOf" srcId="{E6A29CCF-4A0D-4FDC-9482-F99EAA7EC3E7}" destId="{10F1D9B3-A790-43BE-B431-B9E0F9980439}" srcOrd="1" destOrd="0" presId="urn:microsoft.com/office/officeart/2005/8/layout/vList5"/>
    <dgm:cxn modelId="{7B89A7A4-C0FC-43C6-B866-5A57B8029C46}" type="presParOf" srcId="{E6A29CCF-4A0D-4FDC-9482-F99EAA7EC3E7}" destId="{B116B555-01B6-45D3-BAD7-B89E698BE9DD}" srcOrd="2" destOrd="0" presId="urn:microsoft.com/office/officeart/2005/8/layout/vList5"/>
    <dgm:cxn modelId="{41F8CA41-B846-4967-92A4-AE87F9CED876}" type="presParOf" srcId="{B116B555-01B6-45D3-BAD7-B89E698BE9DD}" destId="{4ADF8EDD-FC8F-4E5B-8D03-DA65C4C40DBB}" srcOrd="0" destOrd="0" presId="urn:microsoft.com/office/officeart/2005/8/layout/vList5"/>
    <dgm:cxn modelId="{54A61FE4-9C41-4B8F-83C4-4782EBA472CE}" type="presParOf" srcId="{B116B555-01B6-45D3-BAD7-B89E698BE9DD}" destId="{0096297E-27EB-4466-89AA-B39E53485A8D}" srcOrd="1" destOrd="0" presId="urn:microsoft.com/office/officeart/2005/8/layout/vList5"/>
    <dgm:cxn modelId="{6CC51930-7D2C-4782-A2EB-58DCFDA8C14A}" type="presParOf" srcId="{E6A29CCF-4A0D-4FDC-9482-F99EAA7EC3E7}" destId="{D64944FE-A550-4152-8256-1DC2962B37D2}" srcOrd="3" destOrd="0" presId="urn:microsoft.com/office/officeart/2005/8/layout/vList5"/>
    <dgm:cxn modelId="{721F6696-0A57-45A7-94C7-9281F1ED69E5}" type="presParOf" srcId="{E6A29CCF-4A0D-4FDC-9482-F99EAA7EC3E7}" destId="{588A7CFF-7D58-4CEC-A86E-A7D82B6E0C47}" srcOrd="4" destOrd="0" presId="urn:microsoft.com/office/officeart/2005/8/layout/vList5"/>
    <dgm:cxn modelId="{1A79A86E-C213-4D9A-A7F6-F67B8B1CE79B}" type="presParOf" srcId="{588A7CFF-7D58-4CEC-A86E-A7D82B6E0C47}" destId="{EBE379D1-884F-4353-860B-3182EB36337A}" srcOrd="0" destOrd="0" presId="urn:microsoft.com/office/officeart/2005/8/layout/vList5"/>
    <dgm:cxn modelId="{48BFF889-C898-470C-873B-547862F27CC4}" type="presParOf" srcId="{588A7CFF-7D58-4CEC-A86E-A7D82B6E0C47}" destId="{61BDCE94-B9F0-4DA0-AAC2-D6D99F988E6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A166D-B9E9-48AE-94EB-6E521D4E2B58}">
      <dsp:nvSpPr>
        <dsp:cNvPr id="0" name=""/>
        <dsp:cNvSpPr/>
      </dsp:nvSpPr>
      <dsp:spPr>
        <a:xfrm rot="5400000">
          <a:off x="5681159" y="-3302339"/>
          <a:ext cx="1397000" cy="83562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Raspberry Pi – </a:t>
          </a:r>
          <a:r>
            <a:rPr lang="bg-BG" sz="1700" kern="1200" dirty="0" smtClean="0"/>
            <a:t>хардуерно проектиране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Sensor(pot_once.py) and Output</a:t>
          </a:r>
          <a:r>
            <a:rPr lang="bg-BG" sz="1700" kern="1200" dirty="0" smtClean="0"/>
            <a:t>(</a:t>
          </a:r>
          <a:r>
            <a:rPr lang="en-US" sz="1700" kern="1200" dirty="0" smtClean="0"/>
            <a:t>test.py)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Комбиниране и отстраняване на грешки</a:t>
          </a:r>
          <a:endParaRPr lang="bg-BG" sz="1700" kern="1200" dirty="0"/>
        </a:p>
      </dsp:txBody>
      <dsp:txXfrm rot="-5400000">
        <a:off x="2201549" y="245467"/>
        <a:ext cx="8288024" cy="1260608"/>
      </dsp:txXfrm>
    </dsp:sp>
    <dsp:sp modelId="{5E0D7186-E18E-48A6-A39F-B336D5EA797B}">
      <dsp:nvSpPr>
        <dsp:cNvPr id="0" name=""/>
        <dsp:cNvSpPr/>
      </dsp:nvSpPr>
      <dsp:spPr>
        <a:xfrm>
          <a:off x="806" y="2645"/>
          <a:ext cx="2200742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700" kern="1200" dirty="0" smtClean="0"/>
            <a:t>Дончо</a:t>
          </a:r>
          <a:endParaRPr lang="bg-BG" sz="2700" kern="1200" dirty="0"/>
        </a:p>
      </dsp:txBody>
      <dsp:txXfrm>
        <a:off x="86051" y="87890"/>
        <a:ext cx="2030252" cy="1575760"/>
      </dsp:txXfrm>
    </dsp:sp>
    <dsp:sp modelId="{0096297E-27EB-4466-89AA-B39E53485A8D}">
      <dsp:nvSpPr>
        <dsp:cNvPr id="0" name=""/>
        <dsp:cNvSpPr/>
      </dsp:nvSpPr>
      <dsp:spPr>
        <a:xfrm rot="5400000">
          <a:off x="5705806" y="-1448010"/>
          <a:ext cx="1397000" cy="83146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Client Web – </a:t>
          </a:r>
          <a:r>
            <a:rPr lang="bg-BG" sz="1700" kern="1200" dirty="0" smtClean="0"/>
            <a:t>Потребителски интерфейс на клиент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Admin Panel – </a:t>
          </a:r>
          <a:r>
            <a:rPr lang="bg-BG" sz="1700" kern="1200" dirty="0" err="1" smtClean="0"/>
            <a:t>Админски</a:t>
          </a:r>
          <a:r>
            <a:rPr lang="bg-BG" sz="1700" kern="1200" dirty="0" smtClean="0"/>
            <a:t> интерфейс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Parse.com Cloud code </a:t>
          </a:r>
          <a:r>
            <a:rPr lang="bg-BG" sz="1700" kern="1200" dirty="0" smtClean="0"/>
            <a:t>и проектиране на БД</a:t>
          </a:r>
          <a:endParaRPr lang="bg-BG" sz="1700" kern="1200" dirty="0"/>
        </a:p>
      </dsp:txBody>
      <dsp:txXfrm rot="-5400000">
        <a:off x="2246962" y="2079030"/>
        <a:ext cx="8246492" cy="1260608"/>
      </dsp:txXfrm>
    </dsp:sp>
    <dsp:sp modelId="{4ADF8EDD-FC8F-4E5B-8D03-DA65C4C40DBB}">
      <dsp:nvSpPr>
        <dsp:cNvPr id="0" name=""/>
        <dsp:cNvSpPr/>
      </dsp:nvSpPr>
      <dsp:spPr>
        <a:xfrm>
          <a:off x="806" y="1836208"/>
          <a:ext cx="2246155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700" kern="1200" dirty="0" smtClean="0"/>
            <a:t>Драгомир</a:t>
          </a:r>
          <a:endParaRPr lang="bg-BG" sz="2700" kern="1200" dirty="0"/>
        </a:p>
      </dsp:txBody>
      <dsp:txXfrm>
        <a:off x="86051" y="1921453"/>
        <a:ext cx="2075665" cy="1575760"/>
      </dsp:txXfrm>
    </dsp:sp>
    <dsp:sp modelId="{61BDCE94-B9F0-4DA0-AAC2-D6D99F988E6C}">
      <dsp:nvSpPr>
        <dsp:cNvPr id="0" name=""/>
        <dsp:cNvSpPr/>
      </dsp:nvSpPr>
      <dsp:spPr>
        <a:xfrm rot="5400000">
          <a:off x="5688833" y="373092"/>
          <a:ext cx="1397000" cy="83396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Manual Override</a:t>
          </a:r>
          <a:r>
            <a:rPr lang="bg-BG" sz="1700" kern="1200" dirty="0" smtClean="0"/>
            <a:t>-Ръчна конфигурация на настройките на </a:t>
          </a:r>
          <a:r>
            <a:rPr lang="en-US" sz="1700" kern="1200" dirty="0" smtClean="0"/>
            <a:t>Raspberry Pi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LIRC-Open Source </a:t>
          </a:r>
          <a:r>
            <a:rPr lang="bg-BG" sz="1700" kern="1200" dirty="0" smtClean="0"/>
            <a:t>пакет за приемане и възпроизвеждане на сигнали в инфрачервената област</a:t>
          </a:r>
          <a:endParaRPr lang="bg-BG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Main.py</a:t>
          </a:r>
          <a:r>
            <a:rPr lang="bg-BG" sz="1700" kern="1200" dirty="0" smtClean="0"/>
            <a:t>-Началната точка на проекта</a:t>
          </a:r>
          <a:endParaRPr lang="bg-BG" sz="1700" kern="1200" dirty="0"/>
        </a:p>
      </dsp:txBody>
      <dsp:txXfrm rot="-5400000">
        <a:off x="2217530" y="3912591"/>
        <a:ext cx="8271411" cy="1260608"/>
      </dsp:txXfrm>
    </dsp:sp>
    <dsp:sp modelId="{EBE379D1-884F-4353-860B-3182EB36337A}">
      <dsp:nvSpPr>
        <dsp:cNvPr id="0" name=""/>
        <dsp:cNvSpPr/>
      </dsp:nvSpPr>
      <dsp:spPr>
        <a:xfrm>
          <a:off x="806" y="3669771"/>
          <a:ext cx="2216723" cy="1746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700" kern="1200" dirty="0" smtClean="0"/>
            <a:t>Кристиян</a:t>
          </a:r>
          <a:endParaRPr lang="bg-BG" sz="2700" kern="1200" dirty="0"/>
        </a:p>
      </dsp:txBody>
      <dsp:txXfrm>
        <a:off x="86051" y="3755016"/>
        <a:ext cx="2046233" cy="157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pPr/>
              <a:t>6/25/2015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pPr/>
              <a:t>6/25/2015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1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21A9018D-203F-428B-8B5F-964DEF32A35A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725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2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5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9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2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A528875-50B8-4705-892B-5A3B5A87A939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500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B2BDAA9D-E0F2-444A-B50E-85A6D4A8301A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5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D88CF7A0-5F5A-4A4B-8F4B-0BAF5745DA9E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58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A114FBEF-1E9D-4E51-AB95-D973BD54847C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19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7D10F43-71F6-4114-89BC-D4CEB55F0853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92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3D4DECD8-3210-400E-BEED-13896C94A09E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26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626FBA39-C262-47DF-A15B-206EE95EA5F4}" type="slidenum">
              <a:rPr lang="en-US" sz="1200">
                <a:solidFill>
                  <a:srgbClr val="FFFFFF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86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1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533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98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754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89298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27661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86789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09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8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6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8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14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252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365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799211"/>
            <a:ext cx="9477130" cy="2853925"/>
          </a:xfrm>
        </p:spPr>
        <p:txBody>
          <a:bodyPr/>
          <a:lstStyle/>
          <a:p>
            <a:r>
              <a:rPr lang="ru-RU" sz="4800" b="1" i="1" dirty="0"/>
              <a:t>Система за управление в „Умна къща“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653136"/>
            <a:ext cx="8796164" cy="1233067"/>
          </a:xfrm>
        </p:spPr>
        <p:txBody>
          <a:bodyPr/>
          <a:lstStyle/>
          <a:p>
            <a:r>
              <a:rPr lang="bg-BG" dirty="0" smtClean="0"/>
              <a:t>Проект по Разпределени Вградени Системи, разработен от:</a:t>
            </a:r>
          </a:p>
          <a:p>
            <a:r>
              <a:rPr lang="bg-BG" dirty="0" smtClean="0"/>
              <a:t>Кристиян Стамов, Дончо Колев и Драгомир Тодоров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DBEFF9"/>
                </a:solidFill>
                <a:latin typeface="Century Gothic"/>
              </a:rPr>
              <a:t>Термо сензор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1476000" y="3518640"/>
            <a:ext cx="1632960" cy="5432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SzPct val="8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АЦП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3990600"/>
            <a:ext cx="1411200" cy="1404360"/>
          </a:xfrm>
          <a:prstGeom prst="rect">
            <a:avLst/>
          </a:prstGeom>
          <a:ln>
            <a:noFill/>
          </a:ln>
        </p:spPr>
      </p:pic>
      <p:pic>
        <p:nvPicPr>
          <p:cNvPr id="176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279520" y="2241000"/>
            <a:ext cx="1050840" cy="105084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1601640" y="1596960"/>
            <a:ext cx="415404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LM35 сензор за температура</a:t>
            </a:r>
            <a:endParaRPr/>
          </a:p>
        </p:txBody>
      </p:sp>
      <p:sp>
        <p:nvSpPr>
          <p:cNvPr id="178" name="CustomShape 4"/>
          <p:cNvSpPr/>
          <p:nvPr/>
        </p:nvSpPr>
        <p:spPr>
          <a:xfrm>
            <a:off x="972720" y="5826600"/>
            <a:ext cx="553716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Използван интерфейс за комуникация - SPI</a:t>
            </a:r>
            <a:endParaRPr/>
          </a:p>
        </p:txBody>
      </p:sp>
      <p:pic>
        <p:nvPicPr>
          <p:cNvPr id="179" name="Picture 178"/>
          <p:cNvPicPr/>
          <p:nvPr/>
        </p:nvPicPr>
        <p:blipFill>
          <a:blip r:embed="rId5"/>
          <a:stretch>
            <a:fillRect/>
          </a:stretch>
        </p:blipFill>
        <p:spPr>
          <a:xfrm>
            <a:off x="6766560" y="1920240"/>
            <a:ext cx="3430080" cy="310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2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dirty="0" err="1">
                <a:solidFill>
                  <a:srgbClr val="DBEFF9"/>
                </a:solidFill>
                <a:latin typeface="Century Gothic"/>
              </a:rPr>
              <a:t>Реле</a:t>
            </a:r>
            <a:endParaRPr dirty="0"/>
          </a:p>
        </p:txBody>
      </p:sp>
      <p:pic>
        <p:nvPicPr>
          <p:cNvPr id="181" name="Content Placeholder 3"/>
          <p:cNvPicPr/>
          <p:nvPr/>
        </p:nvPicPr>
        <p:blipFill>
          <a:blip r:embed="rId3"/>
          <a:srcRect l="198" t="-50" r="51" b="50"/>
          <a:stretch>
            <a:fillRect/>
          </a:stretch>
        </p:blipFill>
        <p:spPr>
          <a:xfrm>
            <a:off x="2724840" y="1140120"/>
            <a:ext cx="7170840" cy="539244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2797200" y="3699000"/>
            <a:ext cx="3444480" cy="2436120"/>
          </a:xfrm>
          <a:prstGeom prst="rect">
            <a:avLst/>
          </a:prstGeom>
          <a:solidFill>
            <a:srgbClr val="FFFFFF"/>
          </a:solidFill>
          <a:ln w="19080">
            <a:solidFill>
              <a:srgbClr val="FFFFFF"/>
            </a:solidFill>
            <a:round/>
          </a:ln>
        </p:spPr>
      </p:sp>
      <p:pic>
        <p:nvPicPr>
          <p:cNvPr id="183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257280" y="3885480"/>
            <a:ext cx="2742840" cy="205704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3560400" y="362376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GPIO 3.3V</a:t>
            </a:r>
            <a:endParaRPr/>
          </a:p>
        </p:txBody>
      </p:sp>
      <p:sp>
        <p:nvSpPr>
          <p:cNvPr id="185" name="CustomShape 4"/>
          <p:cNvSpPr/>
          <p:nvPr/>
        </p:nvSpPr>
        <p:spPr>
          <a:xfrm>
            <a:off x="3372480" y="587484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5V</a:t>
            </a:r>
            <a:endParaRPr/>
          </a:p>
        </p:txBody>
      </p:sp>
      <p:sp>
        <p:nvSpPr>
          <p:cNvPr id="186" name="CustomShape 5"/>
          <p:cNvSpPr/>
          <p:nvPr/>
        </p:nvSpPr>
        <p:spPr>
          <a:xfrm>
            <a:off x="3936600" y="585216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entury Gothic"/>
              </a:rPr>
              <a:t>GND</a:t>
            </a: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16" y="1416567"/>
            <a:ext cx="4845528" cy="48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dirty="0"/>
          </a:p>
        </p:txBody>
      </p:sp>
      <p:pic>
        <p:nvPicPr>
          <p:cNvPr id="189" name="Picture 188"/>
          <p:cNvPicPr/>
          <p:nvPr/>
        </p:nvPicPr>
        <p:blipFill>
          <a:blip r:embed="rId2"/>
          <a:stretch>
            <a:fillRect/>
          </a:stretch>
        </p:blipFill>
        <p:spPr>
          <a:xfrm>
            <a:off x="3749040" y="1920240"/>
            <a:ext cx="4476240" cy="290484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4951800" y="5029200"/>
            <a:ext cx="2271960" cy="1005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entury Gothic"/>
              </a:rPr>
              <a:t>Proof-of-concept</a:t>
            </a:r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798600" y="605280"/>
            <a:ext cx="9404280" cy="1400040"/>
          </a:xfrm>
          <a:prstGeom prst="rect">
            <a:avLst/>
          </a:prstGeom>
        </p:spPr>
        <p:txBody>
          <a:bodyPr/>
          <a:lstStyle/>
          <a:p>
            <a:r>
              <a:rPr lang="bg-BG" sz="4400" dirty="0"/>
              <a:t>Реле -&gt; </a:t>
            </a:r>
            <a:r>
              <a:rPr lang="bg-BG" sz="4400" dirty="0" err="1"/>
              <a:t>Светодиод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376285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DBEFF9"/>
                </a:solidFill>
                <a:latin typeface="Century Gothic"/>
              </a:rPr>
              <a:t>IR LED</a:t>
            </a:r>
            <a:endParaRPr/>
          </a:p>
        </p:txBody>
      </p:sp>
      <p:sp>
        <p:nvSpPr>
          <p:cNvPr id="192" name="TextShape 2"/>
          <p:cNvSpPr txBox="1"/>
          <p:nvPr/>
        </p:nvSpPr>
        <p:spPr>
          <a:xfrm>
            <a:off x="767520" y="4365000"/>
            <a:ext cx="9475920" cy="20203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2100" dirty="0" smtClean="0">
                <a:solidFill>
                  <a:srgbClr val="FFFFFF"/>
                </a:solidFill>
                <a:latin typeface="Century Gothic"/>
              </a:rPr>
              <a:t>IR LED-</a:t>
            </a:r>
            <a:r>
              <a:rPr lang="bg-BG" sz="2100" dirty="0" err="1" smtClean="0">
                <a:solidFill>
                  <a:srgbClr val="FFFFFF"/>
                </a:solidFill>
                <a:latin typeface="Century Gothic"/>
              </a:rPr>
              <a:t>Infra</a:t>
            </a:r>
            <a:r>
              <a:rPr lang="bg-BG" sz="2100" dirty="0" smtClean="0">
                <a:solidFill>
                  <a:srgbClr val="FFFFFF"/>
                </a:solidFill>
                <a:latin typeface="Century Gothic"/>
              </a:rPr>
              <a:t> Red </a:t>
            </a:r>
            <a:r>
              <a:rPr lang="bg-BG" sz="2000" dirty="0" err="1" smtClean="0">
                <a:solidFill>
                  <a:srgbClr val="FFFFFF"/>
                </a:solidFill>
                <a:latin typeface="Century Gothic"/>
              </a:rPr>
              <a:t>Light-emitting</a:t>
            </a:r>
            <a:r>
              <a:rPr lang="bg-BG" sz="20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bg-BG" sz="2000" dirty="0" err="1" smtClean="0">
                <a:solidFill>
                  <a:srgbClr val="FFFFFF"/>
                </a:solidFill>
                <a:latin typeface="Century Gothic"/>
              </a:rPr>
              <a:t>diode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bg-BG" sz="2000" i="1" dirty="0" smtClean="0">
                <a:solidFill>
                  <a:srgbClr val="FFFFFF"/>
                </a:solidFill>
                <a:latin typeface="Century Gothic"/>
              </a:rPr>
              <a:t>    LED</a:t>
            </a:r>
            <a:r>
              <a:rPr lang="bg-BG" sz="2000" dirty="0" smtClean="0">
                <a:solidFill>
                  <a:srgbClr val="FFFFFF"/>
                </a:solidFill>
                <a:latin typeface="Century Gothic"/>
              </a:rPr>
              <a:t> е полупроводников диод, който се състои от p-n преход, който излъчва некохерентна светлина в тесен спектър, когато през него протича електрически ток. Обикновено </a:t>
            </a:r>
            <a:r>
              <a:rPr lang="bg-BG" sz="2000" dirty="0" err="1" smtClean="0">
                <a:solidFill>
                  <a:srgbClr val="FFFFFF"/>
                </a:solidFill>
                <a:latin typeface="Century Gothic"/>
              </a:rPr>
              <a:t>светодиодът</a:t>
            </a:r>
            <a:r>
              <a:rPr lang="bg-BG" sz="2000" dirty="0" smtClean="0">
                <a:solidFill>
                  <a:srgbClr val="FFFFFF"/>
                </a:solidFill>
                <a:latin typeface="Century Gothic"/>
              </a:rPr>
              <a:t> съдържа един или няколко излъчващи светлина кристали, разположени в един корпус с леща, която формира светлинния поток. Използваният диод за проекта е изработен от </a:t>
            </a:r>
            <a:r>
              <a:rPr lang="bg-BG" sz="2000" dirty="0" err="1" smtClean="0">
                <a:solidFill>
                  <a:srgbClr val="FFFFFF"/>
                </a:solidFill>
                <a:latin typeface="Century Gothic"/>
              </a:rPr>
              <a:t>AlGaAs</a:t>
            </a:r>
            <a:r>
              <a:rPr lang="bg-BG" sz="2000" dirty="0" smtClean="0">
                <a:solidFill>
                  <a:srgbClr val="FFFFFF"/>
                </a:solidFill>
                <a:latin typeface="Century Gothic"/>
              </a:rPr>
              <a:t> –излъчва светлина в инфрачервената област.</a:t>
            </a:r>
            <a:endParaRPr lang="bg-BG" dirty="0" smtClean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pic>
        <p:nvPicPr>
          <p:cNvPr id="193" name="Picture 3"/>
          <p:cNvPicPr/>
          <p:nvPr/>
        </p:nvPicPr>
        <p:blipFill>
          <a:blip r:embed="rId3"/>
          <a:stretch>
            <a:fillRect/>
          </a:stretch>
        </p:blipFill>
        <p:spPr>
          <a:xfrm rot="10800000">
            <a:off x="2855880" y="1052640"/>
            <a:ext cx="5688360" cy="3312000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16902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DBEFF9"/>
                </a:solidFill>
                <a:latin typeface="Century Gothic"/>
              </a:rPr>
              <a:t>IR Приемник-TSOP4838</a:t>
            </a:r>
            <a:endParaRPr/>
          </a:p>
        </p:txBody>
      </p:sp>
      <p:sp>
        <p:nvSpPr>
          <p:cNvPr id="195" name="TextShape 2"/>
          <p:cNvSpPr txBox="1"/>
          <p:nvPr/>
        </p:nvSpPr>
        <p:spPr>
          <a:xfrm>
            <a:off x="767520" y="4365000"/>
            <a:ext cx="9475920" cy="20203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Особенности: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-ниска консумация (от 2,5 до 5,5V)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-фотодетектор и предусилвател 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-вътрешен филтър за импулсно-кодова модулация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-подобрена устойчивост на околната светлина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-обхват: до около 45 метра</a:t>
            </a:r>
            <a:endParaRPr/>
          </a:p>
        </p:txBody>
      </p:sp>
      <p:pic>
        <p:nvPicPr>
          <p:cNvPr id="19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927520" y="1196640"/>
            <a:ext cx="5400360" cy="2967480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24686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1">
                <a:solidFill>
                  <a:srgbClr val="DBEFF9"/>
                </a:solidFill>
                <a:latin typeface="Century Gothic"/>
              </a:rPr>
              <a:t>LIRC</a:t>
            </a:r>
            <a:r>
              <a:rPr lang="en-US" sz="4200">
                <a:solidFill>
                  <a:srgbClr val="DBEFF9"/>
                </a:solidFill>
                <a:latin typeface="Century Gothic"/>
              </a:rPr>
              <a:t> (Linux Infrared remote control)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767520" y="4653000"/>
            <a:ext cx="9475920" cy="20203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entury Gothic"/>
              </a:rPr>
              <a:t>   LIRC е open source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инсталационен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пакет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който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позволява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на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entury Gothic"/>
              </a:rPr>
              <a:t>потребители</a:t>
            </a:r>
            <a:r>
              <a:rPr lang="bg-BG" sz="1600" dirty="0" smtClean="0">
                <a:solidFill>
                  <a:srgbClr val="FFFFFF"/>
                </a:solidFill>
                <a:latin typeface="Century Gothic"/>
              </a:rPr>
              <a:t>те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entury Gothic"/>
              </a:rPr>
              <a:t>да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Century Gothic"/>
              </a:rPr>
              <a:t>изпращат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и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получават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сигнали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в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инфрачервената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област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.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Чрез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него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се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възпроизвеждат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множество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сигнали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от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различни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дистанционни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управления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но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не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всички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),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като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по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този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начин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потребителите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bg-BG" sz="1600" dirty="0" smtClean="0">
                <a:solidFill>
                  <a:srgbClr val="FFFFFF"/>
                </a:solidFill>
                <a:latin typeface="Century Gothic"/>
              </a:rPr>
              <a:t>могат</a:t>
            </a:r>
            <a:r>
              <a:rPr lang="en-US" sz="16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да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управляват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своите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устройства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през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своите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entury Gothic"/>
              </a:rPr>
              <a:t>компютри</a:t>
            </a:r>
            <a:r>
              <a:rPr lang="en-US" sz="1600" dirty="0">
                <a:solidFill>
                  <a:srgbClr val="FFFFFF"/>
                </a:solidFill>
                <a:latin typeface="Century Gothic"/>
              </a:rPr>
              <a:t>.</a:t>
            </a:r>
            <a:endParaRPr dirty="0"/>
          </a:p>
        </p:txBody>
      </p:sp>
      <p:pic>
        <p:nvPicPr>
          <p:cNvPr id="199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999520" y="1556640"/>
            <a:ext cx="5460840" cy="273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6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Разпределение на задачите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4105428"/>
              </p:ext>
            </p:extLst>
          </p:nvPr>
        </p:nvGraphicFramePr>
        <p:xfrm>
          <a:off x="551384" y="1434126"/>
          <a:ext cx="105624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задачите</a:t>
            </a:r>
            <a:br>
              <a:rPr lang="bg-BG" dirty="0"/>
            </a:b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776"/>
            <a:ext cx="10490449" cy="51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132856"/>
            <a:ext cx="3168352" cy="316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-15563429"/>
            <a:ext cx="7920880" cy="15563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288" y="3455422"/>
            <a:ext cx="815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https://github.com/dragoto91/ProjectAutoma</a:t>
            </a:r>
            <a:endParaRPr lang="bg-BG" sz="2800" b="1" dirty="0"/>
          </a:p>
        </p:txBody>
      </p:sp>
    </p:spTree>
    <p:extLst>
      <p:ext uri="{BB962C8B-B14F-4D97-AF65-F5344CB8AC3E}">
        <p14:creationId xmlns:p14="http://schemas.microsoft.com/office/powerpoint/2010/main" val="156395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1504" y="2420888"/>
            <a:ext cx="8640960" cy="2088232"/>
          </a:xfrm>
        </p:spPr>
        <p:txBody>
          <a:bodyPr/>
          <a:lstStyle/>
          <a:p>
            <a:pPr algn="ctr"/>
            <a:r>
              <a:rPr lang="bg-BG" dirty="0" smtClean="0"/>
              <a:t>Време е за демонстрация </a:t>
            </a:r>
            <a:r>
              <a:rPr lang="bg-BG" dirty="0" smtClean="0">
                <a:sym typeface="Wingdings" panose="05000000000000000000" pitchFamily="2" charset="2"/>
              </a:rPr>
              <a:t>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94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5400" y="1931755"/>
            <a:ext cx="9217024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Системата да следи осветлението и температурата в помещение/помещения и </a:t>
            </a:r>
            <a:r>
              <a:rPr lang="ru-RU" dirty="0" smtClean="0"/>
              <a:t>да</a:t>
            </a:r>
            <a:r>
              <a:rPr lang="en-US" dirty="0" smtClean="0"/>
              <a:t> </a:t>
            </a:r>
            <a:r>
              <a:rPr lang="ru-RU" dirty="0" smtClean="0"/>
              <a:t>подава </a:t>
            </a:r>
            <a:r>
              <a:rPr lang="ru-RU" dirty="0"/>
              <a:t>команди за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управление </a:t>
            </a:r>
            <a:r>
              <a:rPr lang="ru-RU" dirty="0"/>
              <a:t>на база на отчитанията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Управлението на осветлението е чрез </a:t>
            </a:r>
            <a:r>
              <a:rPr lang="ru-RU" dirty="0" smtClean="0"/>
              <a:t>цифрови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изходи </a:t>
            </a:r>
            <a:r>
              <a:rPr lang="ru-RU" dirty="0"/>
              <a:t>през релета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Управлението на температурата е чрез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команди </a:t>
            </a:r>
            <a:r>
              <a:rPr lang="ru-RU" dirty="0"/>
              <a:t>към климатик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/>
              <a:t>Bluetooth или </a:t>
            </a:r>
            <a:r>
              <a:rPr lang="ru-RU" dirty="0" smtClean="0"/>
              <a:t>USB</a:t>
            </a:r>
            <a:r>
              <a:rPr lang="en-US" dirty="0" smtClean="0"/>
              <a:t> </a:t>
            </a:r>
            <a:r>
              <a:rPr lang="bg-BG" dirty="0" smtClean="0"/>
              <a:t>модул </a:t>
            </a:r>
            <a:r>
              <a:rPr lang="bg-BG" dirty="0"/>
              <a:t>за дистанционно).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02" y="1772816"/>
            <a:ext cx="5494050" cy="40615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Кратко описание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5560" y="2420888"/>
            <a:ext cx="7920880" cy="2088232"/>
          </a:xfrm>
        </p:spPr>
        <p:txBody>
          <a:bodyPr/>
          <a:lstStyle/>
          <a:p>
            <a:pPr algn="ctr"/>
            <a:r>
              <a:rPr lang="bg-BG" dirty="0" smtClean="0"/>
              <a:t>Благодарим за вниманието!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Въпроси 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31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Архитектура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268760"/>
            <a:ext cx="9259710" cy="527172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5373216"/>
            <a:ext cx="1078699" cy="1078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836712"/>
            <a:ext cx="2520280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347147"/>
            <a:ext cx="1078699" cy="10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Архитектура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59768"/>
            <a:ext cx="9134742" cy="5286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2064" y="1699359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Cloud code</a:t>
            </a:r>
            <a:endParaRPr lang="bg-BG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Програмни езици и технологии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348880"/>
            <a:ext cx="8946541" cy="3240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bg-BG" dirty="0" smtClean="0"/>
              <a:t>Клиент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HTML5, CSS3, JavaScript/jQuery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jQuery UI, </a:t>
            </a:r>
            <a:r>
              <a:rPr lang="en-US" dirty="0" err="1" smtClean="0"/>
              <a:t>HighCharts</a:t>
            </a:r>
            <a:endParaRPr lang="bg-BG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bg-BG" dirty="0" smtClean="0"/>
              <a:t>Сървър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Parse.com </a:t>
            </a:r>
            <a:r>
              <a:rPr lang="en-US" dirty="0" err="1" smtClean="0"/>
              <a:t>BaaS</a:t>
            </a:r>
            <a:r>
              <a:rPr lang="bg-BG" dirty="0" smtClean="0"/>
              <a:t> (</a:t>
            </a:r>
            <a:r>
              <a:rPr lang="en-US" dirty="0" smtClean="0"/>
              <a:t>Backend as a Service) – </a:t>
            </a:r>
            <a:r>
              <a:rPr lang="bg-BG" dirty="0" smtClean="0"/>
              <a:t>БД и </a:t>
            </a:r>
            <a:r>
              <a:rPr lang="en-US" dirty="0" smtClean="0"/>
              <a:t>Cloud 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Embedded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Linux 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bg-BG" dirty="0" smtClean="0"/>
              <a:t>Набор от </a:t>
            </a:r>
            <a:r>
              <a:rPr lang="en-US" dirty="0" smtClean="0"/>
              <a:t>python </a:t>
            </a:r>
            <a:r>
              <a:rPr lang="bg-BG" dirty="0" smtClean="0"/>
              <a:t>модули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69" y="968167"/>
            <a:ext cx="3809702" cy="2232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48" y="2729901"/>
            <a:ext cx="1124744" cy="1124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61" y="5589240"/>
            <a:ext cx="3682540" cy="1041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99" y="3504370"/>
            <a:ext cx="2828841" cy="25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Parse.com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504" y="1268760"/>
            <a:ext cx="10202417" cy="5400600"/>
          </a:xfrm>
        </p:spPr>
        <p:txBody>
          <a:bodyPr>
            <a:normAutofit/>
          </a:bodyPr>
          <a:lstStyle/>
          <a:p>
            <a:r>
              <a:rPr lang="en-US" dirty="0" smtClean="0"/>
              <a:t>NoSQL </a:t>
            </a:r>
            <a:r>
              <a:rPr lang="bg-BG" dirty="0" smtClean="0"/>
              <a:t>бази от данни</a:t>
            </a:r>
            <a:r>
              <a:rPr lang="en-US" dirty="0" smtClean="0"/>
              <a:t>, </a:t>
            </a:r>
            <a:r>
              <a:rPr lang="bg-BG" dirty="0" smtClean="0"/>
              <a:t>Работа с обекти в приложението, вместо с таблици</a:t>
            </a:r>
          </a:p>
          <a:p>
            <a:r>
              <a:rPr lang="bg-BG" dirty="0" smtClean="0"/>
              <a:t>Възможност за сървърни изчисления и операции чрез </a:t>
            </a:r>
            <a:r>
              <a:rPr lang="en-US" dirty="0" smtClean="0"/>
              <a:t>Cloud Code</a:t>
            </a:r>
            <a:r>
              <a:rPr lang="bg-BG" dirty="0" smtClean="0"/>
              <a:t>, което прави </a:t>
            </a:r>
            <a:r>
              <a:rPr lang="en-US" dirty="0" smtClean="0"/>
              <a:t>Parse.com </a:t>
            </a:r>
            <a:r>
              <a:rPr lang="bg-BG" dirty="0"/>
              <a:t>и</a:t>
            </a:r>
            <a:r>
              <a:rPr lang="bg-BG" dirty="0" smtClean="0"/>
              <a:t>зключително </a:t>
            </a:r>
            <a:r>
              <a:rPr lang="bg-BG" dirty="0"/>
              <a:t>подходящо за малки и средни проекти за мобилни (маломощни) </a:t>
            </a:r>
            <a:r>
              <a:rPr lang="bg-BG" dirty="0" smtClean="0"/>
              <a:t>устройства</a:t>
            </a:r>
            <a:endParaRPr lang="en-US" dirty="0" smtClean="0"/>
          </a:p>
          <a:p>
            <a:r>
              <a:rPr lang="en-US" dirty="0" smtClean="0"/>
              <a:t>Users </a:t>
            </a:r>
            <a:r>
              <a:rPr lang="bg-BG" dirty="0" smtClean="0"/>
              <a:t>таблица</a:t>
            </a:r>
            <a:endParaRPr lang="bg-BG" dirty="0"/>
          </a:p>
          <a:p>
            <a:endParaRPr lang="bg-BG" dirty="0" smtClean="0"/>
          </a:p>
          <a:p>
            <a:endParaRPr lang="bg-BG" dirty="0" smtClean="0"/>
          </a:p>
          <a:p>
            <a:r>
              <a:rPr lang="en-US" dirty="0" smtClean="0"/>
              <a:t>Settings </a:t>
            </a:r>
            <a:r>
              <a:rPr lang="bg-BG" dirty="0" smtClean="0"/>
              <a:t>таблица</a:t>
            </a:r>
            <a:endParaRPr lang="en-US" dirty="0" smtClean="0"/>
          </a:p>
          <a:p>
            <a:endParaRPr lang="bg-BG" dirty="0"/>
          </a:p>
          <a:p>
            <a:endParaRPr lang="bg-BG" dirty="0" smtClean="0"/>
          </a:p>
          <a:p>
            <a:r>
              <a:rPr lang="en-US" dirty="0" err="1"/>
              <a:t>LightReadings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/>
              <a:t>TempReadings</a:t>
            </a:r>
            <a:r>
              <a:rPr lang="en-US" dirty="0"/>
              <a:t> </a:t>
            </a:r>
            <a:r>
              <a:rPr lang="bg-BG" dirty="0"/>
              <a:t>таблици</a:t>
            </a:r>
          </a:p>
          <a:p>
            <a:endParaRPr lang="bg-BG" dirty="0" smtClean="0"/>
          </a:p>
          <a:p>
            <a:endParaRPr lang="bg-BG" dirty="0"/>
          </a:p>
          <a:p>
            <a:endParaRPr lang="bg-B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56761"/>
              </p:ext>
            </p:extLst>
          </p:nvPr>
        </p:nvGraphicFramePr>
        <p:xfrm>
          <a:off x="767408" y="3284984"/>
          <a:ext cx="1123324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008112"/>
                <a:gridCol w="1080120"/>
                <a:gridCol w="936104"/>
                <a:gridCol w="1656184"/>
                <a:gridCol w="1656184"/>
                <a:gridCol w="1872208"/>
                <a:gridCol w="18722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objectID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accessData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verified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createdAt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updatedAt</a:t>
                      </a:r>
                      <a:endParaRPr lang="bg-B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855600"/>
              </p:ext>
            </p:extLst>
          </p:nvPr>
        </p:nvGraphicFramePr>
        <p:xfrm>
          <a:off x="658601" y="5805264"/>
          <a:ext cx="878497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/>
                <a:gridCol w="1464163"/>
                <a:gridCol w="1464163"/>
                <a:gridCol w="1464163"/>
                <a:gridCol w="1464163"/>
                <a:gridCol w="14641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objectID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createdAt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updatedAt</a:t>
                      </a:r>
                      <a:endParaRPr lang="bg-B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93116"/>
              </p:ext>
            </p:extLst>
          </p:nvPr>
        </p:nvGraphicFramePr>
        <p:xfrm>
          <a:off x="191344" y="4509120"/>
          <a:ext cx="118813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9"/>
                <a:gridCol w="864096"/>
                <a:gridCol w="1296144"/>
                <a:gridCol w="1224136"/>
                <a:gridCol w="1152128"/>
                <a:gridCol w="1584176"/>
                <a:gridCol w="1584176"/>
                <a:gridCol w="1440160"/>
                <a:gridCol w="15841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objectID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sleeptime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lightlevel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turnlight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turnaircond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createdAt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updatedAt</a:t>
                      </a:r>
                      <a:endParaRPr lang="bg-B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bg-B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34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DBEFF9"/>
                </a:solidFill>
                <a:latin typeface="Century Gothic"/>
              </a:rPr>
              <a:t>Въведение в Raspberry Pi </a:t>
            </a:r>
            <a:r>
              <a:rPr lang="en-US" sz="4200">
                <a:solidFill>
                  <a:srgbClr val="EBEBEB"/>
                </a:solidFill>
                <a:latin typeface="Century Gothic"/>
              </a:rPr>
              <a:t>model </a:t>
            </a:r>
            <a:r>
              <a:rPr lang="en-US" sz="4200">
                <a:solidFill>
                  <a:srgbClr val="DBEFF9"/>
                </a:solidFill>
                <a:latin typeface="Century Gothic"/>
              </a:rPr>
              <a:t>A+</a:t>
            </a:r>
            <a:endParaRPr/>
          </a:p>
        </p:txBody>
      </p:sp>
      <p:sp>
        <p:nvSpPr>
          <p:cNvPr id="161" name="TextShape 2"/>
          <p:cNvSpPr txBox="1"/>
          <p:nvPr/>
        </p:nvSpPr>
        <p:spPr>
          <a:xfrm>
            <a:off x="680760" y="2180160"/>
            <a:ext cx="8946360" cy="4195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Компютър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с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размер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на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кредитна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карта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FFFF"/>
                </a:solidFill>
                <a:latin typeface="Century Gothic"/>
              </a:rPr>
              <a:t>Linux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FFFF"/>
                </a:solidFill>
                <a:latin typeface="Century Gothic"/>
              </a:rPr>
              <a:t>40 GPIO -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дигитални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консумация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от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0.5 </a:t>
            </a:r>
            <a:r>
              <a:rPr lang="en-US" sz="2000" dirty="0" err="1">
                <a:solidFill>
                  <a:srgbClr val="FFFFFF"/>
                </a:solidFill>
                <a:latin typeface="Century Gothic"/>
              </a:rPr>
              <a:t>до</a:t>
            </a:r>
            <a:r>
              <a:rPr lang="en-US" sz="2000" dirty="0">
                <a:solidFill>
                  <a:srgbClr val="FFFFFF"/>
                </a:solidFill>
                <a:latin typeface="Century Gothic"/>
              </a:rPr>
              <a:t> 1W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FFFF"/>
                </a:solidFill>
                <a:latin typeface="Century Gothic"/>
              </a:rPr>
              <a:t>USB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FFFF"/>
                </a:solidFill>
                <a:latin typeface="Century Gothic"/>
              </a:rPr>
              <a:t>700 MHz single-core ARM1176JZF-S </a:t>
            </a:r>
            <a:endParaRPr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 dirty="0">
                <a:solidFill>
                  <a:srgbClr val="FFFFFF"/>
                </a:solidFill>
                <a:latin typeface="Century Gothic"/>
              </a:rPr>
              <a:t>256 MB (shared with GPU)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62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6778440" y="2205000"/>
            <a:ext cx="4785120" cy="3187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7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46200" y="452880"/>
            <a:ext cx="1063404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DBEFF9"/>
                </a:solidFill>
                <a:latin typeface="Century Gothic"/>
              </a:rPr>
              <a:t>Използвана периферия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1127448" y="1628800"/>
            <a:ext cx="8946360" cy="4195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680760" y="2180160"/>
            <a:ext cx="8946360" cy="4195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ru-RU" sz="2000" dirty="0">
                <a:solidFill>
                  <a:srgbClr val="FFFFFF"/>
                </a:solidFill>
              </a:rPr>
              <a:t>Фоторезистор - за улавяне на промени в светлината</a:t>
            </a:r>
            <a:endParaRPr lang="ru-RU"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ru-RU" sz="2000" dirty="0">
                <a:solidFill>
                  <a:srgbClr val="FFFFFF"/>
                </a:solidFill>
              </a:rPr>
              <a:t>Термо-сензор - за отчитане на температурата в градуси</a:t>
            </a:r>
            <a:endParaRPr lang="ru-RU"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ru-RU" sz="2000" dirty="0">
                <a:solidFill>
                  <a:srgbClr val="FFFFFF"/>
                </a:solidFill>
              </a:rPr>
              <a:t>Червен диод – (proof-of-concept) изпълнява ролята на реле, включващо лампата</a:t>
            </a:r>
            <a:endParaRPr lang="ru-RU"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ru-RU" sz="2000" dirty="0">
                <a:solidFill>
                  <a:srgbClr val="FFFFFF"/>
                </a:solidFill>
              </a:rPr>
              <a:t>IR Трансмитер-IR LED</a:t>
            </a:r>
            <a:endParaRPr lang="ru-RU" sz="2000" dirty="0"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ru-RU" sz="2000" dirty="0">
                <a:solidFill>
                  <a:srgbClr val="FFFFFF"/>
                </a:solidFill>
              </a:rPr>
              <a:t>IR Приемник-TSOP4838</a:t>
            </a:r>
            <a:endParaRPr lang="ru-R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3284984"/>
            <a:ext cx="5850016" cy="328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45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ontent Placeholder 3"/>
          <p:cNvPicPr/>
          <p:nvPr/>
        </p:nvPicPr>
        <p:blipFill>
          <a:blip r:embed="rId3"/>
          <a:srcRect l="22953" t="7056" r="9174" b="22200"/>
          <a:stretch>
            <a:fillRect/>
          </a:stretch>
        </p:blipFill>
        <p:spPr>
          <a:xfrm>
            <a:off x="7040880" y="2759760"/>
            <a:ext cx="4297680" cy="309240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729360" y="36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Фоторезистор</a:t>
            </a:r>
            <a:endParaRPr/>
          </a:p>
        </p:txBody>
      </p:sp>
      <p:pic>
        <p:nvPicPr>
          <p:cNvPr id="16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343520" y="4296240"/>
            <a:ext cx="1514160" cy="1253520"/>
          </a:xfrm>
          <a:prstGeom prst="rect">
            <a:avLst/>
          </a:prstGeom>
          <a:ln>
            <a:noFill/>
          </a:ln>
        </p:spPr>
      </p:pic>
      <p:pic>
        <p:nvPicPr>
          <p:cNvPr id="168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1395000" y="2069640"/>
            <a:ext cx="1411200" cy="140436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732600" y="146016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АЦП MCP3002</a:t>
            </a:r>
            <a:endParaRPr/>
          </a:p>
        </p:txBody>
      </p:sp>
      <p:sp>
        <p:nvSpPr>
          <p:cNvPr id="170" name="CustomShape 3"/>
          <p:cNvSpPr/>
          <p:nvPr/>
        </p:nvSpPr>
        <p:spPr>
          <a:xfrm>
            <a:off x="1088640" y="5820480"/>
            <a:ext cx="5537160" cy="638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Използван интерфейс за комуникация - SPI</a:t>
            </a:r>
            <a:endParaRPr/>
          </a:p>
        </p:txBody>
      </p:sp>
      <p:sp>
        <p:nvSpPr>
          <p:cNvPr id="171" name="CustomShape 4"/>
          <p:cNvSpPr/>
          <p:nvPr/>
        </p:nvSpPr>
        <p:spPr>
          <a:xfrm>
            <a:off x="646200" y="452880"/>
            <a:ext cx="1063404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FFFFFF"/>
                </a:solidFill>
                <a:latin typeface="Century Gothic"/>
              </a:rPr>
              <a:t>Фоторезистор</a:t>
            </a:r>
            <a:endParaRPr/>
          </a:p>
        </p:txBody>
      </p:sp>
      <p:pic>
        <p:nvPicPr>
          <p:cNvPr id="172" name="Picture 171"/>
          <p:cNvPicPr/>
          <p:nvPr/>
        </p:nvPicPr>
        <p:blipFill>
          <a:blip r:embed="rId6"/>
          <a:stretch>
            <a:fillRect/>
          </a:stretch>
        </p:blipFill>
        <p:spPr>
          <a:xfrm>
            <a:off x="3840480" y="1371600"/>
            <a:ext cx="3439440" cy="3108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9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502</Words>
  <Application>Microsoft Office PowerPoint</Application>
  <PresentationFormat>Widescreen</PresentationFormat>
  <Paragraphs>150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Candara</vt:lpstr>
      <vt:lpstr>Century Gothic</vt:lpstr>
      <vt:lpstr>Wingdings</vt:lpstr>
      <vt:lpstr>Wingdings 3</vt:lpstr>
      <vt:lpstr>Ion</vt:lpstr>
      <vt:lpstr>Система за управление в „Умна къща“</vt:lpstr>
      <vt:lpstr>PowerPoint Presentation</vt:lpstr>
      <vt:lpstr>PowerPoint Presentation</vt:lpstr>
      <vt:lpstr>PowerPoint Presentation</vt:lpstr>
      <vt:lpstr>Програмни езици и технологии</vt:lpstr>
      <vt:lpstr>Parse.com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Разпределение на задачите </vt:lpstr>
      <vt:lpstr>GitHub</vt:lpstr>
      <vt:lpstr>Време е за демонстрация </vt:lpstr>
      <vt:lpstr>Благодарим за вниманието!  Въпроси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управление в „Умна къща“</dc:title>
  <dc:creator/>
  <cp:keywords/>
  <cp:lastModifiedBy/>
  <cp:revision>5</cp:revision>
  <dcterms:created xsi:type="dcterms:W3CDTF">2015-04-20T08:09:15Z</dcterms:created>
  <dcterms:modified xsi:type="dcterms:W3CDTF">2015-06-25T19:29:11Z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